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0" r:id="rId2"/>
    <p:sldId id="291" r:id="rId3"/>
    <p:sldId id="331" r:id="rId4"/>
    <p:sldId id="332" r:id="rId5"/>
    <p:sldId id="336" r:id="rId6"/>
    <p:sldId id="335" r:id="rId7"/>
    <p:sldId id="257" r:id="rId8"/>
    <p:sldId id="333" r:id="rId9"/>
    <p:sldId id="283" r:id="rId10"/>
    <p:sldId id="334" r:id="rId11"/>
    <p:sldId id="337" r:id="rId12"/>
    <p:sldId id="338" r:id="rId13"/>
    <p:sldId id="341" r:id="rId14"/>
    <p:sldId id="340" r:id="rId15"/>
    <p:sldId id="342" r:id="rId16"/>
    <p:sldId id="344" r:id="rId17"/>
    <p:sldId id="262" r:id="rId18"/>
    <p:sldId id="339" r:id="rId19"/>
    <p:sldId id="343" r:id="rId20"/>
  </p:sldIdLst>
  <p:sldSz cx="9144000" cy="6858000" type="screen4x3"/>
  <p:notesSz cx="9144000" cy="6858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A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5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3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0C369-13E3-C04F-AA91-3C19CF4D27E6}" type="datetimeFigureOut">
              <a:rPr lang="nl-NL" smtClean="0"/>
              <a:t>6/6/17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8B745-3CC2-3B46-A8BC-FE1F07A0832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823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D42C8-A255-5F4D-A951-1B90F54B60E2}" type="datetimeFigureOut">
              <a:rPr lang="nl-NL" smtClean="0"/>
              <a:t>6/6/17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75814-5E86-5743-808B-FA33B96378E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78841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licht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pic>
        <p:nvPicPr>
          <p:cNvPr id="11" name="Afbeelding 10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6174000"/>
            <a:ext cx="2106474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63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donker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pic>
        <p:nvPicPr>
          <p:cNvPr id="9" name="Afbeelding 8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93"/>
          <a:stretch/>
        </p:blipFill>
        <p:spPr>
          <a:xfrm>
            <a:off x="360000" y="6173999"/>
            <a:ext cx="2099789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9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ran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pic>
        <p:nvPicPr>
          <p:cNvPr id="9" name="Afbeelding 8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49"/>
          <a:stretch/>
        </p:blipFill>
        <p:spPr>
          <a:xfrm>
            <a:off x="360000" y="6173999"/>
            <a:ext cx="2079737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Naam afdeling of A-merk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Afbeelding 6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6174000"/>
            <a:ext cx="2106474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72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 donkerblau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Naam afdeling of A-merk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9" name="Afbeelding 8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97"/>
          <a:stretch/>
        </p:blipFill>
        <p:spPr>
          <a:xfrm>
            <a:off x="360000" y="6173999"/>
            <a:ext cx="2086421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97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 licht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Naam afdeling of A-merk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8" name="Afbeelding 7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360001" y="6174000"/>
            <a:ext cx="2066368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89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/Fot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414259"/>
            <a:ext cx="3934625" cy="1565897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1" y="1980156"/>
            <a:ext cx="3934624" cy="3810096"/>
          </a:xfrm>
        </p:spPr>
        <p:txBody>
          <a:bodyPr/>
          <a:lstStyle>
            <a:lvl3pPr marL="715962" indent="0">
              <a:buNone/>
              <a:defRPr/>
            </a:lvl3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95043" y="6318628"/>
            <a:ext cx="550734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745252" y="6318628"/>
            <a:ext cx="3449951" cy="365125"/>
          </a:xfrm>
        </p:spPr>
        <p:txBody>
          <a:bodyPr/>
          <a:lstStyle/>
          <a:p>
            <a:r>
              <a:rPr lang="nl-NL" smtClean="0"/>
              <a:t>Naam afdeling of A-merk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95204" y="6318399"/>
            <a:ext cx="569977" cy="365125"/>
          </a:xfrm>
        </p:spPr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4595043" y="0"/>
            <a:ext cx="4548957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nl-NL"/>
          </a:p>
        </p:txBody>
      </p:sp>
      <p:pic>
        <p:nvPicPr>
          <p:cNvPr id="9" name="Afbeelding 8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6174000"/>
            <a:ext cx="2106474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55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Naam afdeling of A-merk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nl-NL" dirty="0"/>
          </a:p>
        </p:txBody>
      </p:sp>
      <p:pic>
        <p:nvPicPr>
          <p:cNvPr id="7" name="Afbeelding 6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02"/>
          <a:stretch/>
        </p:blipFill>
        <p:spPr>
          <a:xfrm>
            <a:off x="360000" y="6173999"/>
            <a:ext cx="2073053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55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Naam afdeling of A-merk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/>
          </p:nvPr>
        </p:nvSpPr>
        <p:spPr>
          <a:xfrm>
            <a:off x="360363" y="1296000"/>
            <a:ext cx="8326437" cy="4309230"/>
          </a:xfrm>
        </p:spPr>
        <p:txBody>
          <a:bodyPr/>
          <a:lstStyle/>
          <a:p>
            <a:endParaRPr lang="nl-NL"/>
          </a:p>
        </p:txBody>
      </p:sp>
      <p:pic>
        <p:nvPicPr>
          <p:cNvPr id="8" name="Afbeelding 7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6174000"/>
            <a:ext cx="2106474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71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59999" y="414260"/>
            <a:ext cx="8326799" cy="75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59999" y="1296000"/>
            <a:ext cx="8326799" cy="3627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234467" y="6318628"/>
            <a:ext cx="91446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j-lt"/>
                <a:cs typeface="Verdana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217546" y="6318628"/>
            <a:ext cx="3977658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r>
              <a:rPr lang="nl-NL" smtClean="0"/>
              <a:t>Naam afdeling of A-merk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16141" y="6318399"/>
            <a:ext cx="37065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581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5" r:id="rId5"/>
    <p:sldLayoutId id="2147483656" r:id="rId6"/>
    <p:sldLayoutId id="2147483663" r:id="rId7"/>
    <p:sldLayoutId id="2147483659" r:id="rId8"/>
    <p:sldLayoutId id="2147483654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buFont typeface="Arial"/>
        <a:buChar char="•"/>
        <a:defRPr sz="3600" kern="1200">
          <a:solidFill>
            <a:schemeClr val="tx1"/>
          </a:solidFill>
          <a:latin typeface="+mj-lt"/>
          <a:ea typeface="+mn-ea"/>
          <a:cs typeface="Verdana"/>
        </a:defRPr>
      </a:lvl1pPr>
      <a:lvl2pPr marL="717550" indent="-358775" algn="l" defTabSz="457200" rtl="0" eaLnBrk="1" latinLnBrk="0" hangingPunct="1">
        <a:spcBef>
          <a:spcPts val="0"/>
        </a:spcBef>
        <a:buFont typeface="Lucida Grande"/>
        <a:buChar char="-"/>
        <a:defRPr sz="3200" kern="1200">
          <a:solidFill>
            <a:schemeClr val="tx1"/>
          </a:solidFill>
          <a:latin typeface="+mj-lt"/>
          <a:ea typeface="+mn-ea"/>
          <a:cs typeface="Verdana"/>
        </a:defRPr>
      </a:lvl2pPr>
      <a:lvl3pPr marL="1073150" indent="-357188" algn="l" defTabSz="457200" rtl="0" eaLnBrk="1" latinLnBrk="0" hangingPunct="1">
        <a:spcBef>
          <a:spcPts val="0"/>
        </a:spcBef>
        <a:buFont typeface="Lucida Grande"/>
        <a:buChar char="-"/>
        <a:defRPr sz="2800" kern="1200">
          <a:solidFill>
            <a:schemeClr val="tx1"/>
          </a:solidFill>
          <a:latin typeface="+mj-lt"/>
          <a:ea typeface="+mn-ea"/>
          <a:cs typeface="Verdana"/>
        </a:defRPr>
      </a:lvl3pPr>
      <a:lvl4pPr marL="1430338" indent="-355600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4pPr>
      <a:lvl5pPr marL="1793875" indent="-360363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.xlsx"/><Relationship Id="rId4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esciencecenter.nl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c1.staticflickr.com/5/4001/4618279087_fb950e357d_z.jpg" TargetMode="Externa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ECLI-codes </a:t>
            </a:r>
            <a:r>
              <a:rPr lang="nl-NL" dirty="0" err="1"/>
              <a:t>and</a:t>
            </a:r>
            <a:r>
              <a:rPr lang="nl-NL" dirty="0"/>
              <a:t> Network Analysis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Gijs van Dijck</a:t>
            </a:r>
          </a:p>
          <a:p>
            <a:r>
              <a:rPr lang="nl-NL" dirty="0" smtClean="0"/>
              <a:t>Professor of Private </a:t>
            </a:r>
            <a:r>
              <a:rPr lang="nl-NL" dirty="0" err="1" smtClean="0"/>
              <a:t>Law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4126432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6-06 at 9.39.1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9" t="34550" r="25532" b="2916"/>
          <a:stretch/>
        </p:blipFill>
        <p:spPr>
          <a:xfrm>
            <a:off x="2032000" y="1987364"/>
            <a:ext cx="4331368" cy="4492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Example: Employer 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496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Employer </a:t>
            </a:r>
            <a:r>
              <a:rPr lang="en-US" dirty="0" smtClean="0"/>
              <a:t>Liability (cont’d)</a:t>
            </a:r>
            <a:endParaRPr lang="en-US" dirty="0"/>
          </a:p>
        </p:txBody>
      </p:sp>
      <p:pic>
        <p:nvPicPr>
          <p:cNvPr id="4" name="Content Placeholder 3" descr="Screen Shot 2017-06-06 at 9.41.3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5" t="47257" r="31435" b="24754"/>
          <a:stretch/>
        </p:blipFill>
        <p:spPr>
          <a:xfrm>
            <a:off x="2820736" y="1724527"/>
            <a:ext cx="3676317" cy="3959111"/>
          </a:xfrm>
        </p:spPr>
      </p:pic>
    </p:spTree>
    <p:extLst>
      <p:ext uri="{BB962C8B-B14F-4D97-AF65-F5344CB8AC3E}">
        <p14:creationId xmlns:p14="http://schemas.microsoft.com/office/powerpoint/2010/main" val="3192313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Employer Liability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70377"/>
              </p:ext>
            </p:extLst>
          </p:nvPr>
        </p:nvGraphicFramePr>
        <p:xfrm>
          <a:off x="359999" y="1281895"/>
          <a:ext cx="7964903" cy="5347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Worksheet" r:id="rId3" imgW="5410200" imgH="3632200" progId="Excel.Sheet.12">
                  <p:embed/>
                </p:oleObj>
              </mc:Choice>
              <mc:Fallback>
                <p:oleObj name="Worksheet" r:id="rId3" imgW="5410200" imgH="3632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9999" y="1281895"/>
                        <a:ext cx="7964903" cy="5347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548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Examples (standard terms)</a:t>
            </a:r>
            <a:endParaRPr lang="en-US" dirty="0"/>
          </a:p>
        </p:txBody>
      </p:sp>
      <p:pic>
        <p:nvPicPr>
          <p:cNvPr id="5" name="Content Placeholder 4" descr="Screen Shot 2017-06-06 at 9.51.32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9" t="20126" r="23408" b="11256"/>
          <a:stretch/>
        </p:blipFill>
        <p:spPr>
          <a:xfrm>
            <a:off x="882316" y="1170259"/>
            <a:ext cx="6196263" cy="5297957"/>
          </a:xfrm>
        </p:spPr>
      </p:pic>
    </p:spTree>
    <p:extLst>
      <p:ext uri="{BB962C8B-B14F-4D97-AF65-F5344CB8AC3E}">
        <p14:creationId xmlns:p14="http://schemas.microsoft.com/office/powerpoint/2010/main" val="34812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Examples (non-conformity)</a:t>
            </a:r>
            <a:endParaRPr lang="en-US" dirty="0"/>
          </a:p>
        </p:txBody>
      </p:sp>
      <p:pic>
        <p:nvPicPr>
          <p:cNvPr id="4" name="Content Placeholder 3" descr="Screen Shot 2017-06-06 at 9.47.34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9" t="23838" r="22284" b="11256"/>
          <a:stretch/>
        </p:blipFill>
        <p:spPr>
          <a:xfrm>
            <a:off x="1122947" y="1170260"/>
            <a:ext cx="6991685" cy="5555748"/>
          </a:xfrm>
        </p:spPr>
      </p:pic>
    </p:spTree>
    <p:extLst>
      <p:ext uri="{BB962C8B-B14F-4D97-AF65-F5344CB8AC3E}">
        <p14:creationId xmlns:p14="http://schemas.microsoft.com/office/powerpoint/2010/main" val="87468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Examples </a:t>
            </a:r>
            <a:r>
              <a:rPr lang="en-US" dirty="0" smtClean="0"/>
              <a:t>(director liability)</a:t>
            </a:r>
            <a:endParaRPr lang="en-US" dirty="0"/>
          </a:p>
        </p:txBody>
      </p:sp>
      <p:pic>
        <p:nvPicPr>
          <p:cNvPr id="4" name="Content Placeholder 3" descr="Screen Shot 2017-06-06 at 9.53.2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9" t="16984" r="30954" b="11256"/>
          <a:stretch/>
        </p:blipFill>
        <p:spPr>
          <a:xfrm>
            <a:off x="1596423" y="1170260"/>
            <a:ext cx="5502209" cy="5507951"/>
          </a:xfrm>
        </p:spPr>
      </p:pic>
    </p:spTree>
    <p:extLst>
      <p:ext uri="{BB962C8B-B14F-4D97-AF65-F5344CB8AC3E}">
        <p14:creationId xmlns:p14="http://schemas.microsoft.com/office/powerpoint/2010/main" val="226200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6-06 at 10.28.04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7" t="25079" r="25127" b="11256"/>
          <a:stretch/>
        </p:blipFill>
        <p:spPr>
          <a:xfrm>
            <a:off x="998453" y="91798"/>
            <a:ext cx="7152825" cy="672030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Glue </a:t>
            </a:r>
            <a:r>
              <a:rPr lang="en-US" smtClean="0"/>
              <a:t>of the </a:t>
            </a:r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015846" y="2221641"/>
            <a:ext cx="822960" cy="822960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79726" y="2924823"/>
            <a:ext cx="822960" cy="822960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53490" y="2043284"/>
            <a:ext cx="822960" cy="822960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52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ECLI </a:t>
            </a:r>
            <a:r>
              <a:rPr lang="nl-NL" dirty="0" err="1" smtClean="0"/>
              <a:t>and</a:t>
            </a:r>
            <a:r>
              <a:rPr lang="nl-NL" dirty="0" smtClean="0"/>
              <a:t> Network Analysis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70" r="8242" b="10785"/>
          <a:stretch/>
        </p:blipFill>
        <p:spPr>
          <a:xfrm>
            <a:off x="2834106" y="1029076"/>
            <a:ext cx="3435684" cy="57353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562"/>
          <a:stretch/>
        </p:blipFill>
        <p:spPr>
          <a:xfrm>
            <a:off x="5775158" y="4638842"/>
            <a:ext cx="2361340" cy="243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53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Challenges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ECLI </a:t>
            </a:r>
            <a:r>
              <a:rPr lang="nl-NL" dirty="0" err="1" smtClean="0"/>
              <a:t>Identifier</a:t>
            </a:r>
            <a:endParaRPr lang="nl-NL" dirty="0" smtClean="0"/>
          </a:p>
          <a:p>
            <a:pPr lvl="1"/>
            <a:r>
              <a:rPr lang="nl-NL" dirty="0" err="1" smtClean="0"/>
              <a:t>Domestic</a:t>
            </a:r>
            <a:r>
              <a:rPr lang="nl-NL" dirty="0" smtClean="0"/>
              <a:t> </a:t>
            </a:r>
            <a:r>
              <a:rPr lang="nl-NL" dirty="0" err="1" smtClean="0"/>
              <a:t>Law</a:t>
            </a:r>
            <a:endParaRPr lang="nl-NL" dirty="0"/>
          </a:p>
          <a:p>
            <a:pPr lvl="1"/>
            <a:r>
              <a:rPr lang="nl-NL" dirty="0" smtClean="0"/>
              <a:t>EU </a:t>
            </a:r>
            <a:r>
              <a:rPr lang="nl-NL" dirty="0" err="1" smtClean="0"/>
              <a:t>Law</a:t>
            </a:r>
            <a:endParaRPr lang="nl-NL" dirty="0" smtClean="0"/>
          </a:p>
          <a:p>
            <a:pPr lvl="1"/>
            <a:r>
              <a:rPr lang="nl-NL" dirty="0" smtClean="0"/>
              <a:t>Combine </a:t>
            </a:r>
            <a:r>
              <a:rPr lang="nl-NL" dirty="0" err="1" smtClean="0"/>
              <a:t>Jurisdictions</a:t>
            </a:r>
            <a:r>
              <a:rPr lang="nl-NL" dirty="0" smtClean="0"/>
              <a:t> (eg impact)</a:t>
            </a:r>
            <a:endParaRPr lang="nl-NL" dirty="0" smtClean="0"/>
          </a:p>
          <a:p>
            <a:r>
              <a:rPr lang="nl-NL" dirty="0" smtClean="0"/>
              <a:t>Cluster </a:t>
            </a:r>
            <a:r>
              <a:rPr lang="nl-NL" dirty="0" err="1" smtClean="0"/>
              <a:t>Detection</a:t>
            </a:r>
            <a:endParaRPr lang="nl-NL" dirty="0" smtClean="0"/>
          </a:p>
          <a:p>
            <a:r>
              <a:rPr lang="nl-NL" dirty="0" smtClean="0"/>
              <a:t>Development of Case </a:t>
            </a:r>
            <a:r>
              <a:rPr lang="nl-NL" dirty="0" err="1" smtClean="0"/>
              <a:t>Law</a:t>
            </a:r>
            <a:endParaRPr lang="nl-NL" dirty="0" smtClean="0"/>
          </a:p>
          <a:p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Mining</a:t>
            </a:r>
            <a:endParaRPr lang="nl-NL" dirty="0" smtClean="0"/>
          </a:p>
          <a:p>
            <a:pPr lvl="1"/>
            <a:r>
              <a:rPr lang="nl-NL" dirty="0" err="1" smtClean="0"/>
              <a:t>Expanding</a:t>
            </a:r>
            <a:r>
              <a:rPr lang="nl-NL" dirty="0" smtClean="0"/>
              <a:t> Search </a:t>
            </a:r>
            <a:r>
              <a:rPr lang="nl-NL" dirty="0" err="1" smtClean="0"/>
              <a:t>Functions</a:t>
            </a:r>
            <a:endParaRPr lang="nl-NL" dirty="0" smtClean="0"/>
          </a:p>
          <a:p>
            <a:r>
              <a:rPr lang="nl-NL" dirty="0" smtClean="0"/>
              <a:t>App(</a:t>
            </a:r>
            <a:r>
              <a:rPr lang="nl-NL" dirty="0" err="1" smtClean="0"/>
              <a:t>lication</a:t>
            </a:r>
            <a:r>
              <a:rPr lang="nl-NL" dirty="0" smtClean="0"/>
              <a:t>)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20467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Visualization Tool</a:t>
            </a:r>
          </a:p>
          <a:p>
            <a:pPr lvl="1"/>
            <a:r>
              <a:rPr lang="en-US" dirty="0" err="1" smtClean="0"/>
              <a:t>eScience</a:t>
            </a:r>
            <a:r>
              <a:rPr lang="en-US" dirty="0" smtClean="0"/>
              <a:t> Center (</a:t>
            </a:r>
            <a:r>
              <a:rPr lang="en-US" dirty="0" err="1" smtClean="0"/>
              <a:t>Dafne</a:t>
            </a:r>
            <a:r>
              <a:rPr lang="en-US" dirty="0" smtClean="0"/>
              <a:t> van </a:t>
            </a:r>
            <a:r>
              <a:rPr lang="en-US" dirty="0" err="1" smtClean="0"/>
              <a:t>Kuppevelt</a:t>
            </a:r>
            <a:r>
              <a:rPr lang="en-US" dirty="0" smtClean="0"/>
              <a:t>)</a:t>
            </a:r>
          </a:p>
          <a:p>
            <a:pPr marL="358775" lvl="1" indent="0">
              <a:buNone/>
            </a:pPr>
            <a:r>
              <a:rPr lang="en-US" dirty="0" smtClean="0">
                <a:hlinkClick r:id="rId2"/>
              </a:rPr>
              <a:t>(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://www.esciencecenter.nl/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err="1" smtClean="0"/>
              <a:t>Blazej</a:t>
            </a:r>
            <a:r>
              <a:rPr lang="en-US" dirty="0" smtClean="0"/>
              <a:t> </a:t>
            </a:r>
            <a:r>
              <a:rPr lang="en-US" dirty="0" err="1" smtClean="0"/>
              <a:t>Fiks</a:t>
            </a:r>
            <a:endParaRPr lang="en-US" dirty="0" smtClean="0"/>
          </a:p>
          <a:p>
            <a:pPr lvl="1"/>
            <a:r>
              <a:rPr lang="en-US" dirty="0"/>
              <a:t>Myron Matthews</a:t>
            </a:r>
          </a:p>
          <a:p>
            <a:pPr lvl="1"/>
            <a:r>
              <a:rPr lang="en-US" dirty="0" smtClean="0"/>
              <a:t>Dennis </a:t>
            </a:r>
            <a:r>
              <a:rPr lang="en-US" dirty="0" err="1" smtClean="0"/>
              <a:t>Meens</a:t>
            </a:r>
            <a:endParaRPr lang="en-US" dirty="0" smtClean="0"/>
          </a:p>
          <a:p>
            <a:pPr lvl="1"/>
            <a:r>
              <a:rPr lang="en-US" dirty="0" smtClean="0"/>
              <a:t>Caspar </a:t>
            </a:r>
            <a:r>
              <a:rPr lang="en-US" dirty="0" err="1" smtClean="0"/>
              <a:t>Otten</a:t>
            </a:r>
            <a:endParaRPr lang="en-US" dirty="0"/>
          </a:p>
          <a:p>
            <a:pPr lvl="1"/>
            <a:r>
              <a:rPr lang="en-US" dirty="0" smtClean="0"/>
              <a:t>Joey </a:t>
            </a:r>
            <a:r>
              <a:rPr lang="en-US" dirty="0"/>
              <a:t>van </a:t>
            </a:r>
            <a:r>
              <a:rPr lang="en-US" dirty="0" smtClean="0"/>
              <a:t>de </a:t>
            </a:r>
            <a:r>
              <a:rPr lang="en-US" dirty="0"/>
              <a:t>Pasch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4777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Old School Legal Research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6310" r="6310"/>
          <a:stretch>
            <a:fillRect/>
          </a:stretch>
        </p:blipFill>
        <p:spPr>
          <a:xfrm>
            <a:off x="360363" y="1295400"/>
            <a:ext cx="8326437" cy="4249738"/>
          </a:xfrm>
        </p:spPr>
      </p:pic>
    </p:spTree>
    <p:extLst>
      <p:ext uri="{BB962C8B-B14F-4D97-AF65-F5344CB8AC3E}">
        <p14:creationId xmlns:p14="http://schemas.microsoft.com/office/powerpoint/2010/main" val="623953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Digital </a:t>
            </a:r>
            <a:r>
              <a:rPr lang="nl-NL" dirty="0" err="1" smtClean="0"/>
              <a:t>Revolution</a:t>
            </a:r>
            <a:endParaRPr lang="nl-N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10" r="67"/>
          <a:stretch/>
        </p:blipFill>
        <p:spPr>
          <a:xfrm>
            <a:off x="359999" y="1170260"/>
            <a:ext cx="3552887" cy="265553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578" y="1007517"/>
            <a:ext cx="4639790" cy="2595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6420" y="3919373"/>
            <a:ext cx="3810000" cy="2527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999" y="3825794"/>
            <a:ext cx="4177828" cy="228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40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Process versus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 relevant precedents</a:t>
            </a:r>
          </a:p>
          <a:p>
            <a:pPr lvl="1"/>
            <a:r>
              <a:rPr lang="en-US" dirty="0"/>
              <a:t>Practice of using a rule set in a prior legal case to decide subsequent </a:t>
            </a:r>
            <a:r>
              <a:rPr lang="en-US" dirty="0" smtClean="0"/>
              <a:t>cases</a:t>
            </a:r>
          </a:p>
          <a:p>
            <a:r>
              <a:rPr lang="en-US" dirty="0" smtClean="0"/>
              <a:t>Case Synthesis</a:t>
            </a:r>
          </a:p>
          <a:p>
            <a:pPr lvl="1"/>
            <a:r>
              <a:rPr lang="en-US" dirty="0" smtClean="0"/>
              <a:t>Compare outcomes with facts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374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Synthesis (example)</a:t>
            </a:r>
            <a:endParaRPr lang="en-US" dirty="0"/>
          </a:p>
        </p:txBody>
      </p:sp>
      <p:pic>
        <p:nvPicPr>
          <p:cNvPr id="4" name="Content Placeholder 3" descr="Screen Shot 2017-06-06 at 9.33.41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6" t="42688" r="28063" b="20184"/>
          <a:stretch/>
        </p:blipFill>
        <p:spPr>
          <a:xfrm>
            <a:off x="667464" y="2298601"/>
            <a:ext cx="7206526" cy="3406724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59999" y="1202416"/>
            <a:ext cx="8326799" cy="149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1pPr>
            <a:lvl2pPr marL="717550" indent="-358775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32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2pPr>
            <a:lvl3pPr marL="1073150" indent="-357188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28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3pPr>
            <a:lvl4pPr marL="1430338" indent="-355600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24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4pPr>
            <a:lvl5pPr marL="1793875" indent="-360363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24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Hypotheses: Material, Composition and/or Shape Explain Case Determination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 smtClean="0"/>
              <a:t>Source: </a:t>
            </a:r>
            <a:r>
              <a:rPr lang="en-US" sz="1800" dirty="0" err="1" smtClean="0"/>
              <a:t>Gionfriddo</a:t>
            </a:r>
            <a:r>
              <a:rPr lang="en-US" sz="1800" dirty="0" smtClean="0"/>
              <a:t> 2007</a:t>
            </a:r>
          </a:p>
          <a:p>
            <a:pPr lvl="1"/>
            <a:endParaRPr lang="en-US" dirty="0" smtClean="0"/>
          </a:p>
          <a:p>
            <a:pPr lvl="1"/>
            <a:endParaRPr lang="nl-NL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80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Process versus Analysis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 relevant precedents</a:t>
            </a:r>
          </a:p>
          <a:p>
            <a:pPr lvl="1"/>
            <a:r>
              <a:rPr lang="en-US" dirty="0"/>
              <a:t>Practice of using a rule set in a prior legal case to decide subsequent </a:t>
            </a:r>
            <a:r>
              <a:rPr lang="en-US" dirty="0" smtClean="0"/>
              <a:t>cases</a:t>
            </a:r>
          </a:p>
          <a:p>
            <a:r>
              <a:rPr lang="en-US" dirty="0" smtClean="0"/>
              <a:t>Case Synthesis</a:t>
            </a:r>
          </a:p>
          <a:p>
            <a:pPr lvl="1"/>
            <a:r>
              <a:rPr lang="en-US" dirty="0" smtClean="0"/>
              <a:t>Compare outcomes with facts</a:t>
            </a:r>
            <a:endParaRPr lang="en-US" dirty="0"/>
          </a:p>
          <a:p>
            <a:r>
              <a:rPr lang="en-US" dirty="0" smtClean="0">
                <a:sym typeface="Wingdings"/>
              </a:rPr>
              <a:t>Citations</a:t>
            </a:r>
          </a:p>
          <a:p>
            <a:pPr lvl="1"/>
            <a:r>
              <a:rPr lang="en-US" dirty="0" smtClean="0">
                <a:sym typeface="Wingdings"/>
              </a:rPr>
              <a:t>Assumption: references to other decisions are meaningful (not random)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 Network Analysis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nl-NL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68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Network Analysis (</a:t>
            </a:r>
            <a:r>
              <a:rPr lang="nl-NL" dirty="0" err="1" smtClean="0"/>
              <a:t>Twitter</a:t>
            </a:r>
            <a:r>
              <a:rPr lang="nl-NL" dirty="0" smtClean="0"/>
              <a:t> </a:t>
            </a:r>
            <a:r>
              <a:rPr lang="nl-NL" dirty="0" err="1" smtClean="0"/>
              <a:t>social</a:t>
            </a:r>
            <a:r>
              <a:rPr lang="nl-NL" dirty="0" smtClean="0"/>
              <a:t> </a:t>
            </a:r>
            <a:r>
              <a:rPr lang="nl-NL" dirty="0" err="1" smtClean="0"/>
              <a:t>network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9999" y="2421110"/>
            <a:ext cx="8326799" cy="3627080"/>
          </a:xfrm>
        </p:spPr>
        <p:txBody>
          <a:bodyPr/>
          <a:lstStyle/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Source</a:t>
            </a:r>
            <a:r>
              <a:rPr lang="en-US" sz="1800" dirty="0"/>
              <a:t>: </a:t>
            </a:r>
            <a:r>
              <a:rPr lang="en-US" sz="1800" u="sng" dirty="0">
                <a:hlinkClick r:id="rId2"/>
              </a:rPr>
              <a:t>https://c1.staticflickr.com/5/4001/4618279087_fb950e357d_z.jpg</a:t>
            </a:r>
            <a:r>
              <a:rPr lang="en-US" sz="1800" dirty="0"/>
              <a:t> </a:t>
            </a:r>
            <a:endParaRPr lang="nl-NL" sz="1800" dirty="0"/>
          </a:p>
        </p:txBody>
      </p:sp>
      <p:pic>
        <p:nvPicPr>
          <p:cNvPr id="6" name="Picture 5" descr="https://c1.staticflickr.com/5/4001/4618279087_fb950e357d_z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3" y="1170260"/>
            <a:ext cx="9033809" cy="4419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3373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Network Analysis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Picture 4" descr="Image result for social network analysi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316" y="1799782"/>
            <a:ext cx="5543983" cy="39219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376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Network Analysis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1295999"/>
            <a:ext cx="8326799" cy="4249667"/>
          </a:xfrm>
        </p:spPr>
        <p:txBody>
          <a:bodyPr/>
          <a:lstStyle/>
          <a:p>
            <a:r>
              <a:rPr lang="nl-NL" dirty="0" smtClean="0"/>
              <a:t>In-</a:t>
            </a:r>
            <a:r>
              <a:rPr lang="nl-NL" dirty="0" err="1" smtClean="0"/>
              <a:t>degree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Precedent</a:t>
            </a:r>
          </a:p>
          <a:p>
            <a:endParaRPr lang="nl-NL" dirty="0"/>
          </a:p>
          <a:p>
            <a:endParaRPr lang="nl-NL" dirty="0"/>
          </a:p>
          <a:p>
            <a:endParaRPr lang="nl-NL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350" y="729101"/>
            <a:ext cx="2674188" cy="229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93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aastricht University">
  <a:themeElements>
    <a:clrScheme name="UM">
      <a:dk1>
        <a:srgbClr val="001C3D"/>
      </a:dk1>
      <a:lt1>
        <a:srgbClr val="FFFFFF"/>
      </a:lt1>
      <a:dk2>
        <a:srgbClr val="00A2DB"/>
      </a:dk2>
      <a:lt2>
        <a:srgbClr val="FFFFFF"/>
      </a:lt2>
      <a:accent1>
        <a:srgbClr val="E84E10"/>
      </a:accent1>
      <a:accent2>
        <a:srgbClr val="00A2DB"/>
      </a:accent2>
      <a:accent3>
        <a:srgbClr val="001C3D"/>
      </a:accent3>
      <a:accent4>
        <a:srgbClr val="F3A687"/>
      </a:accent4>
      <a:accent5>
        <a:srgbClr val="7FD0ED"/>
      </a:accent5>
      <a:accent6>
        <a:srgbClr val="7F8D9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250</Words>
  <Application>Microsoft Macintosh PowerPoint</Application>
  <PresentationFormat>On-screen Show (4:3)</PresentationFormat>
  <Paragraphs>82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Maastricht University</vt:lpstr>
      <vt:lpstr>Microsoft Excel Sheet</vt:lpstr>
      <vt:lpstr>ECLI-codes and Network Analysis</vt:lpstr>
      <vt:lpstr>Old School Legal Research</vt:lpstr>
      <vt:lpstr>The Digital Revolution</vt:lpstr>
      <vt:lpstr>Search Process versus Analysis</vt:lpstr>
      <vt:lpstr>Case Synthesis (example)</vt:lpstr>
      <vt:lpstr>Search Process versus Analysis (2)</vt:lpstr>
      <vt:lpstr>Network Analysis (Twitter social network)</vt:lpstr>
      <vt:lpstr>Network Analysis</vt:lpstr>
      <vt:lpstr>Network Analysis</vt:lpstr>
      <vt:lpstr>Example: Employer Liability</vt:lpstr>
      <vt:lpstr>Example: Employer Liability (cont’d)</vt:lpstr>
      <vt:lpstr>Example: Employer Liability (cont’d)</vt:lpstr>
      <vt:lpstr>Other Examples (standard terms)</vt:lpstr>
      <vt:lpstr>Other Examples (non-conformity)</vt:lpstr>
      <vt:lpstr>Other Examples (director liability)</vt:lpstr>
      <vt:lpstr>Glue of the Network</vt:lpstr>
      <vt:lpstr>ECLI and Network Analysis</vt:lpstr>
      <vt:lpstr>Challenges</vt:lpstr>
      <vt:lpstr>Acknowledgments</vt:lpstr>
    </vt:vector>
  </TitlesOfParts>
  <Company>Maastricht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Dijck Gijs van (PR)</dc:creator>
  <cp:lastModifiedBy>Gijs van Dijck</cp:lastModifiedBy>
  <cp:revision>70</cp:revision>
  <cp:lastPrinted>2016-01-22T13:02:05Z</cp:lastPrinted>
  <dcterms:created xsi:type="dcterms:W3CDTF">2016-01-20T13:07:02Z</dcterms:created>
  <dcterms:modified xsi:type="dcterms:W3CDTF">2017-06-06T20:36:33Z</dcterms:modified>
</cp:coreProperties>
</file>